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8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F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2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5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6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8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3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7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5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2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69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59"/>
            <a:ext cx="61721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1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5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6D2E803-6DF1-4392-AF4C-B68B1584F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697B0C5-8C78-40FA-937D-8D2BF20D5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prenderjuntos.cl/category/el-libro-de-la-semana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uento del conejito que no quería ir a la escuel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08" y="1328337"/>
            <a:ext cx="2116719" cy="28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53107" y="3536692"/>
            <a:ext cx="4064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¿Qué otro titulo le pondrían al cuento? </a:t>
            </a:r>
            <a:endParaRPr lang="es-MX" sz="1200" i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¿</a:t>
            </a:r>
            <a:r>
              <a:rPr lang="es-MX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Cómo pudo superar su miedo el conejo</a:t>
            </a: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defTabSz="685800">
              <a:lnSpc>
                <a:spcPct val="150000"/>
              </a:lnSpc>
            </a:pP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¿</a:t>
            </a:r>
            <a:r>
              <a:rPr lang="es-MX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Cómo actuarían si ustedes </a:t>
            </a: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si </a:t>
            </a:r>
            <a:r>
              <a:rPr lang="es-MX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fueran sus padres del conejito?</a:t>
            </a:r>
          </a:p>
          <a:p>
            <a:pPr defTabSz="685800">
              <a:lnSpc>
                <a:spcPct val="150000"/>
              </a:lnSpc>
            </a:pPr>
            <a:r>
              <a:rPr lang="es-MX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¿</a:t>
            </a:r>
            <a:r>
              <a:rPr lang="es-MX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Qué otro final contarían del cuento?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278089" y="1260194"/>
            <a:ext cx="424583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21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“NO QUIERO IR A LA ESCUELA”</a:t>
            </a:r>
            <a:endParaRPr lang="es-ES" sz="21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  <a:p>
            <a:pPr algn="ctr" defTabSz="685800">
              <a:defRPr/>
            </a:pPr>
            <a:r>
              <a:rPr lang="es-ES" sz="135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De: </a:t>
            </a:r>
            <a:r>
              <a:rPr lang="es-ES" sz="135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Stephanie Blake</a:t>
            </a:r>
            <a:endParaRPr lang="en-US" sz="135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961932"/>
            <a:ext cx="805815" cy="57561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572" y="2393719"/>
            <a:ext cx="124872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BO" sz="825" dirty="0">
                <a:solidFill>
                  <a:prstClr val="white"/>
                </a:solidFill>
                <a:latin typeface="Trade Gothic LT Com Cn" panose="020B0806040303020004" pitchFamily="34" charset="0"/>
              </a:rPr>
              <a:t>EDUCACIÓN COMUNITARIA</a:t>
            </a:r>
            <a:endParaRPr lang="en-US" sz="825" dirty="0">
              <a:solidFill>
                <a:prstClr val="white"/>
              </a:solidFill>
              <a:latin typeface="Trade Gothic LT Com Cn" panose="020B08060403030200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324600"/>
            <a:ext cx="1789612" cy="47947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83137" y="2053339"/>
            <a:ext cx="39656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ES" sz="13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Querida familia, les compartimos el cuento </a:t>
            </a:r>
            <a:r>
              <a:rPr lang="es-E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“No quiero ir a la escuela” </a:t>
            </a:r>
            <a:r>
              <a:rPr lang="es-ES" sz="13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de</a:t>
            </a:r>
            <a:r>
              <a:rPr lang="es-ES" sz="1350" b="1" dirty="0">
                <a:solidFill>
                  <a:prstClr val="black"/>
                </a:solidFill>
                <a:latin typeface="Gill Sans MT" panose="020B0502020104020203" pitchFamily="34" charset="0"/>
              </a:rPr>
              <a:t> Stephanie </a:t>
            </a:r>
            <a:r>
              <a:rPr lang="es-E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Blake</a:t>
            </a:r>
            <a:r>
              <a:rPr lang="es-ES" sz="13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,</a:t>
            </a:r>
            <a:r>
              <a:rPr lang="es-E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s-ES" sz="13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y juntos puedan disfrutar de la “Lectura en familia”.</a:t>
            </a:r>
            <a:endParaRPr lang="es-ES" sz="13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3137" y="2924044"/>
            <a:ext cx="376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Al concluir con la lectura, les </a:t>
            </a:r>
            <a:r>
              <a:rPr lang="en-US" sz="1200" b="1" i="1" dirty="0" err="1">
                <a:solidFill>
                  <a:prstClr val="black"/>
                </a:solidFill>
                <a:latin typeface="Gill Sans MT" panose="020B0502020104020203" pitchFamily="34" charset="0"/>
              </a:rPr>
              <a:t>invitamos</a:t>
            </a:r>
            <a:r>
              <a:rPr lang="en-US" sz="12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sz="1200" b="1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 responder </a:t>
            </a:r>
            <a:r>
              <a:rPr lang="en-US" sz="1200" b="1" i="1" dirty="0">
                <a:solidFill>
                  <a:prstClr val="black"/>
                </a:solidFill>
                <a:latin typeface="Gill Sans MT" panose="020B0502020104020203" pitchFamily="34" charset="0"/>
              </a:rPr>
              <a:t>las siguientes preguntas: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10162" y="607731"/>
            <a:ext cx="205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s-CL" sz="12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#</a:t>
            </a:r>
            <a:r>
              <a:rPr lang="es-CL" sz="1200" b="1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AprenderJuntosenfamilia</a:t>
            </a:r>
            <a:r>
              <a:rPr lang="es-CL" sz="12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algn="just" defTabSz="685800">
              <a:defRPr/>
            </a:pPr>
            <a:r>
              <a:rPr lang="es-CL" sz="12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</a:t>
            </a:r>
            <a:r>
              <a:rPr lang="es-CL" sz="12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CL" sz="12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/>
              </a:rPr>
              <a:t>El Libro de la Semana</a:t>
            </a:r>
            <a:endParaRPr lang="es-ES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705" y="5257800"/>
            <a:ext cx="40593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MX" sz="1050" b="1" dirty="0">
                <a:solidFill>
                  <a:srgbClr val="FF0000"/>
                </a:solidFill>
                <a:latin typeface="Gill Sans MT" panose="020B0502020104020203" pitchFamily="34" charset="0"/>
              </a:rPr>
              <a:t>¡Sabían que…!​</a:t>
            </a:r>
          </a:p>
          <a:p>
            <a:pPr defTabSz="685800"/>
            <a:r>
              <a:rPr lang="es-MX" sz="105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“Una </a:t>
            </a:r>
            <a:r>
              <a:rPr lang="es-MX" sz="1050" b="1" dirty="0">
                <a:solidFill>
                  <a:srgbClr val="FF0000"/>
                </a:solidFill>
                <a:latin typeface="Gill Sans MT" panose="020B0502020104020203" pitchFamily="34" charset="0"/>
              </a:rPr>
              <a:t>familia que acompaña la educación de sus hijas e hijos desarrolla niñas y niños felices para la </a:t>
            </a:r>
            <a:r>
              <a:rPr lang="es-MX" sz="105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vida”.</a:t>
            </a:r>
            <a:endParaRPr lang="en-US" sz="105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88208" y="4452291"/>
            <a:ext cx="23411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75" b="1" dirty="0" err="1">
                <a:solidFill>
                  <a:prstClr val="black"/>
                </a:solidFill>
                <a:latin typeface="Calibri" panose="020F0502020204030204"/>
              </a:rPr>
              <a:t>Abre</a:t>
            </a:r>
            <a:r>
              <a:rPr lang="en-US" sz="975" b="1" dirty="0">
                <a:solidFill>
                  <a:prstClr val="black"/>
                </a:solidFill>
                <a:latin typeface="Calibri" panose="020F0502020204030204"/>
              </a:rPr>
              <a:t> el VIDEO del </a:t>
            </a:r>
            <a:r>
              <a:rPr lang="en-US" sz="975" b="1" dirty="0" err="1">
                <a:solidFill>
                  <a:prstClr val="black"/>
                </a:solidFill>
                <a:latin typeface="Calibri" panose="020F0502020204030204"/>
              </a:rPr>
              <a:t>cuento</a:t>
            </a:r>
            <a:r>
              <a:rPr lang="en-US" sz="97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75" b="1" dirty="0" err="1">
                <a:solidFill>
                  <a:prstClr val="black"/>
                </a:solidFill>
                <a:latin typeface="Calibri" panose="020F0502020204030204"/>
              </a:rPr>
              <a:t>aquí</a:t>
            </a:r>
            <a:r>
              <a:rPr lang="en-US" sz="975" b="1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defTabSz="685800">
              <a:defRPr/>
            </a:pPr>
            <a:r>
              <a:rPr lang="en-US" sz="1050" b="1" dirty="0">
                <a:solidFill>
                  <a:srgbClr val="5B9BD5">
                    <a:lumMod val="75000"/>
                  </a:srgbClr>
                </a:solidFill>
              </a:rPr>
              <a:t>https://youtu.be/rvhkKTz-MgU</a:t>
            </a:r>
            <a:endParaRPr lang="en-US" sz="1050" b="1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04" y="1328337"/>
            <a:ext cx="2924726" cy="2981208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" y="4770"/>
            <a:ext cx="1487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72200" y="6629400"/>
            <a:ext cx="646612" cy="15240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" y="6945376"/>
            <a:ext cx="6858000" cy="12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180" y="473892"/>
            <a:ext cx="600837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mañ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ñ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á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ue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mie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dec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cup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spc="-15" dirty="0">
                <a:latin typeface="Arial"/>
                <a:cs typeface="Arial"/>
              </a:rPr>
              <a:t>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rás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ju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uev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mig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s,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rás.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tú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ere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de”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gu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asusta</a:t>
            </a:r>
            <a:r>
              <a:rPr sz="1800" spc="-15" dirty="0">
                <a:latin typeface="Arial"/>
                <a:cs typeface="Arial"/>
              </a:rPr>
              <a:t>do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¡¡</a:t>
            </a:r>
            <a:r>
              <a:rPr sz="1800" b="1" spc="-10" dirty="0">
                <a:latin typeface="Arial"/>
                <a:cs typeface="Arial"/>
              </a:rPr>
              <a:t>QU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NO</a:t>
            </a:r>
            <a:r>
              <a:rPr sz="1800" b="1" spc="-20" dirty="0">
                <a:latin typeface="Arial"/>
                <a:cs typeface="Arial"/>
              </a:rPr>
              <a:t>!!</a:t>
            </a:r>
            <a:r>
              <a:rPr sz="1800" b="1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" y="2051050"/>
            <a:ext cx="6597650" cy="7092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" y="611052"/>
            <a:ext cx="588073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eg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pu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se,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ne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ito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moch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aest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lu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ent</a:t>
            </a:r>
            <a:r>
              <a:rPr sz="1800" dirty="0">
                <a:latin typeface="Arial"/>
                <a:cs typeface="Arial"/>
              </a:rPr>
              <a:t>rar,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ero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esp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ó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ast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lu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ño”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voz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30" dirty="0">
                <a:latin typeface="Arial"/>
                <a:cs typeface="Arial"/>
              </a:rPr>
              <a:t>¡</a:t>
            </a:r>
            <a:r>
              <a:rPr sz="1800" spc="-20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no</a:t>
            </a:r>
            <a:r>
              <a:rPr sz="1800" spc="-40" dirty="0">
                <a:latin typeface="Arial"/>
                <a:cs typeface="Arial"/>
              </a:rPr>
              <a:t>!</a:t>
            </a:r>
            <a:r>
              <a:rPr sz="1800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" y="1979930"/>
            <a:ext cx="6597650" cy="7164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611052"/>
            <a:ext cx="582993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lor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r,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cercó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par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ero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ami</a:t>
            </a:r>
            <a:r>
              <a:rPr sz="1800" spc="-15" dirty="0">
                <a:latin typeface="Arial"/>
                <a:cs typeface="Arial"/>
              </a:rPr>
              <a:t>gos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muc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cosas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5" dirty="0">
                <a:latin typeface="Arial"/>
                <a:cs typeface="Arial"/>
              </a:rPr>
              <a:t>untos: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ntar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rmir,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músic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r…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740" y="2051050"/>
            <a:ext cx="6525259" cy="709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450" y="748212"/>
            <a:ext cx="600710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er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gra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í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div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irse: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5" dirty="0">
                <a:latin typeface="Arial"/>
                <a:cs typeface="Arial"/>
              </a:rPr>
              <a:t>ue</a:t>
            </a:r>
            <a:r>
              <a:rPr sz="1800" spc="-5" dirty="0">
                <a:latin typeface="Arial"/>
                <a:cs typeface="Arial"/>
              </a:rPr>
              <a:t>gos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int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eras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ue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s,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zarr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…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est</a:t>
            </a:r>
            <a:r>
              <a:rPr sz="1800" spc="-5" dirty="0">
                <a:latin typeface="Arial"/>
                <a:cs typeface="Arial"/>
              </a:rPr>
              <a:t>aba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asa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cu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má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rec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ger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076450"/>
            <a:ext cx="3429000" cy="672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2076450"/>
            <a:ext cx="3429000" cy="6681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30" y="885372"/>
            <a:ext cx="58134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4339" marR="5080" indent="-1691639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imó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só: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</a:t>
            </a:r>
            <a:r>
              <a:rPr sz="1800" b="1" spc="-2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NO</a:t>
            </a:r>
            <a:r>
              <a:rPr sz="1800" b="1" dirty="0">
                <a:latin typeface="Arial"/>
                <a:cs typeface="Arial"/>
              </a:rPr>
              <a:t>!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Arial"/>
                <a:cs typeface="Arial"/>
              </a:rPr>
              <a:t>¡</a:t>
            </a:r>
            <a:r>
              <a:rPr sz="1800" b="1" spc="-10" dirty="0">
                <a:latin typeface="Arial"/>
                <a:cs typeface="Arial"/>
              </a:rPr>
              <a:t>QU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QU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RM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CO</a:t>
            </a:r>
            <a:r>
              <a:rPr sz="1800" b="1" spc="-20" dirty="0">
                <a:latin typeface="Arial"/>
                <a:cs typeface="Arial"/>
              </a:rPr>
              <a:t>LE</a:t>
            </a:r>
            <a:r>
              <a:rPr sz="1800" b="1" dirty="0">
                <a:latin typeface="Arial"/>
                <a:cs typeface="Arial"/>
              </a:rPr>
              <a:t>!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J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J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J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J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740" y="2124710"/>
            <a:ext cx="6525259" cy="669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589" y="473892"/>
            <a:ext cx="351155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ret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ime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COHE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58570"/>
            <a:ext cx="6858000" cy="7885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6130" y="8567968"/>
            <a:ext cx="781469" cy="237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834" y="1852969"/>
            <a:ext cx="6122854" cy="6292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6" y="16091"/>
            <a:ext cx="0" cy="8235315"/>
          </a:xfrm>
          <a:custGeom>
            <a:avLst/>
            <a:gdLst/>
            <a:ahLst/>
            <a:cxnLst/>
            <a:rect l="l" t="t" r="r" b="b"/>
            <a:pathLst>
              <a:path h="8235315">
                <a:moveTo>
                  <a:pt x="0" y="8234829"/>
                </a:moveTo>
                <a:lnTo>
                  <a:pt x="0" y="0"/>
                </a:lnTo>
              </a:path>
            </a:pathLst>
          </a:custGeom>
          <a:ln w="16060">
            <a:solidFill>
              <a:srgbClr val="A89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321" y="18102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663" y="0"/>
                </a:lnTo>
              </a:path>
            </a:pathLst>
          </a:custGeom>
          <a:ln w="12045">
            <a:solidFill>
              <a:srgbClr val="BCA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1939" y="1263183"/>
            <a:ext cx="0" cy="7877175"/>
          </a:xfrm>
          <a:custGeom>
            <a:avLst/>
            <a:gdLst/>
            <a:ahLst/>
            <a:cxnLst/>
            <a:rect l="l" t="t" r="r" b="b"/>
            <a:pathLst>
              <a:path h="7877175">
                <a:moveTo>
                  <a:pt x="0" y="7876793"/>
                </a:moveTo>
                <a:lnTo>
                  <a:pt x="0" y="0"/>
                </a:lnTo>
              </a:path>
            </a:pathLst>
          </a:custGeom>
          <a:ln w="8030">
            <a:solidFill>
              <a:srgbClr val="7467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016" y="2349360"/>
            <a:ext cx="0" cy="885190"/>
          </a:xfrm>
          <a:custGeom>
            <a:avLst/>
            <a:gdLst/>
            <a:ahLst/>
            <a:cxnLst/>
            <a:rect l="l" t="t" r="r" b="b"/>
            <a:pathLst>
              <a:path h="885189">
                <a:moveTo>
                  <a:pt x="0" y="885032"/>
                </a:moveTo>
                <a:lnTo>
                  <a:pt x="0" y="0"/>
                </a:lnTo>
              </a:path>
            </a:pathLst>
          </a:custGeom>
          <a:ln w="16060">
            <a:solidFill>
              <a:srgbClr val="545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123885"/>
            <a:ext cx="3361054" cy="0"/>
          </a:xfrm>
          <a:custGeom>
            <a:avLst/>
            <a:gdLst/>
            <a:ahLst/>
            <a:cxnLst/>
            <a:rect l="l" t="t" r="r" b="b"/>
            <a:pathLst>
              <a:path w="3361054">
                <a:moveTo>
                  <a:pt x="0" y="0"/>
                </a:moveTo>
                <a:lnTo>
                  <a:pt x="3360741" y="0"/>
                </a:lnTo>
              </a:path>
            </a:pathLst>
          </a:custGeom>
          <a:ln w="20076">
            <a:solidFill>
              <a:srgbClr val="BFB3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2113" y="755016"/>
            <a:ext cx="2044064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5" dirty="0">
                <a:solidFill>
                  <a:srgbClr val="363411"/>
                </a:solidFill>
                <a:latin typeface="Arial"/>
                <a:cs typeface="Arial"/>
              </a:rPr>
              <a:t>Stephan</a:t>
            </a:r>
            <a:r>
              <a:rPr sz="2000" spc="160" dirty="0">
                <a:solidFill>
                  <a:srgbClr val="363411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363411"/>
                </a:solidFill>
                <a:latin typeface="Arial"/>
                <a:cs typeface="Arial"/>
              </a:rPr>
              <a:t>e</a:t>
            </a:r>
            <a:r>
              <a:rPr sz="2000" spc="120" dirty="0">
                <a:solidFill>
                  <a:srgbClr val="363411"/>
                </a:solidFill>
                <a:latin typeface="Arial"/>
                <a:cs typeface="Arial"/>
              </a:rPr>
              <a:t> </a:t>
            </a:r>
            <a:r>
              <a:rPr sz="2000" spc="185" dirty="0">
                <a:solidFill>
                  <a:srgbClr val="363411"/>
                </a:solidFill>
                <a:latin typeface="Arial"/>
                <a:cs typeface="Arial"/>
              </a:rPr>
              <a:t>B</a:t>
            </a:r>
            <a:r>
              <a:rPr sz="2000" spc="-50" dirty="0">
                <a:solidFill>
                  <a:srgbClr val="363411"/>
                </a:solidFill>
                <a:latin typeface="Arial"/>
                <a:cs typeface="Arial"/>
              </a:rPr>
              <a:t>l</a:t>
            </a:r>
            <a:r>
              <a:rPr sz="2000" spc="55" dirty="0">
                <a:solidFill>
                  <a:srgbClr val="363411"/>
                </a:solidFill>
                <a:latin typeface="Arial"/>
                <a:cs typeface="Arial"/>
              </a:rPr>
              <a:t>a</a:t>
            </a:r>
            <a:r>
              <a:rPr sz="2000" spc="40" dirty="0">
                <a:solidFill>
                  <a:srgbClr val="363411"/>
                </a:solidFill>
                <a:latin typeface="Arial"/>
                <a:cs typeface="Arial"/>
              </a:rPr>
              <a:t>k</a:t>
            </a:r>
            <a:r>
              <a:rPr sz="2000" spc="75" dirty="0">
                <a:solidFill>
                  <a:srgbClr val="363411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26" name="Picture 2" descr="Cuento del conejito que no quería ir a la escuel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" y="-24714"/>
            <a:ext cx="6934200" cy="9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090" y="336732"/>
            <a:ext cx="591820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171450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spc="-20" dirty="0">
                <a:latin typeface="Arial"/>
                <a:cs typeface="Arial"/>
              </a:rPr>
              <a:t>ab</a:t>
            </a:r>
            <a:r>
              <a:rPr sz="1800" b="1" dirty="0">
                <a:latin typeface="Arial"/>
                <a:cs typeface="Arial"/>
              </a:rPr>
              <a:t>ía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z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coneji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mu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pil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ó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qu</a:t>
            </a:r>
            <a:r>
              <a:rPr sz="1800" b="1" spc="-5" dirty="0">
                <a:latin typeface="Arial"/>
                <a:cs typeface="Arial"/>
              </a:rPr>
              <a:t>erí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scu</a:t>
            </a:r>
            <a:r>
              <a:rPr sz="1800" b="1" spc="-15" dirty="0">
                <a:latin typeface="Arial"/>
                <a:cs typeface="Arial"/>
              </a:rPr>
              <a:t>ela.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tabLst>
                <a:tab pos="1601470" algn="l"/>
              </a:tabLst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ía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bu</a:t>
            </a:r>
            <a:r>
              <a:rPr sz="1800" b="1" dirty="0">
                <a:latin typeface="Arial"/>
                <a:cs typeface="Arial"/>
              </a:rPr>
              <a:t>j</a:t>
            </a:r>
            <a:r>
              <a:rPr sz="1800" b="1" spc="-2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en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su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nita,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su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am</a:t>
            </a:r>
            <a:r>
              <a:rPr sz="1800" b="1" dirty="0">
                <a:latin typeface="Arial"/>
                <a:cs typeface="Arial"/>
              </a:rPr>
              <a:t>á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jo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</a:t>
            </a:r>
            <a:r>
              <a:rPr sz="1800" b="1" dirty="0">
                <a:latin typeface="Arial"/>
                <a:cs typeface="Arial"/>
              </a:rPr>
              <a:t>Ma</a:t>
            </a:r>
            <a:r>
              <a:rPr sz="1800" b="1" spc="-5" dirty="0">
                <a:latin typeface="Arial"/>
                <a:cs typeface="Arial"/>
              </a:rPr>
              <a:t>ñ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u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ía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en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ari</a:t>
            </a:r>
            <a:r>
              <a:rPr sz="1800" b="1" spc="-10" dirty="0">
                <a:latin typeface="Arial"/>
                <a:cs typeface="Arial"/>
              </a:rPr>
              <a:t>ñ</a:t>
            </a:r>
            <a:r>
              <a:rPr sz="1800" b="1" spc="-20" dirty="0">
                <a:latin typeface="Arial"/>
                <a:cs typeface="Arial"/>
              </a:rPr>
              <a:t>o!</a:t>
            </a:r>
            <a:r>
              <a:rPr sz="1800" b="1" spc="-10" dirty="0">
                <a:latin typeface="Arial"/>
                <a:cs typeface="Arial"/>
              </a:rPr>
              <a:t>”,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é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spc="-10" dirty="0">
                <a:latin typeface="Arial"/>
                <a:cs typeface="Arial"/>
              </a:rPr>
              <a:t>nt</a:t>
            </a:r>
            <a:r>
              <a:rPr sz="1800" b="1" spc="-5" dirty="0">
                <a:latin typeface="Arial"/>
                <a:cs typeface="Arial"/>
              </a:rPr>
              <a:t>est</a:t>
            </a:r>
            <a:r>
              <a:rPr sz="1800" b="1" dirty="0">
                <a:latin typeface="Arial"/>
                <a:cs typeface="Arial"/>
              </a:rPr>
              <a:t>ó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g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890" algn="ctr">
              <a:lnSpc>
                <a:spcPct val="100000"/>
              </a:lnSpc>
            </a:pPr>
            <a:r>
              <a:rPr sz="1800" b="1" spc="5" dirty="0">
                <a:latin typeface="Arial"/>
                <a:cs typeface="Arial"/>
              </a:rPr>
              <a:t>¡¡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UI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RO</a:t>
            </a:r>
            <a:r>
              <a:rPr sz="1800" b="1" spc="-30" dirty="0">
                <a:latin typeface="Arial"/>
                <a:cs typeface="Arial"/>
              </a:rPr>
              <a:t>!</a:t>
            </a:r>
            <a:r>
              <a:rPr sz="1800" b="1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2195829"/>
            <a:ext cx="6668770" cy="6948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690" y="885372"/>
            <a:ext cx="597027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545" marR="5080" indent="-41148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En</a:t>
            </a:r>
            <a:r>
              <a:rPr sz="1800" b="1" spc="-10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su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pap</a:t>
            </a:r>
            <a:r>
              <a:rPr sz="1800" b="1" dirty="0">
                <a:latin typeface="Arial"/>
                <a:cs typeface="Arial"/>
              </a:rPr>
              <a:t>á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di</a:t>
            </a:r>
            <a:r>
              <a:rPr sz="1800" b="1" dirty="0">
                <a:latin typeface="Arial"/>
                <a:cs typeface="Arial"/>
              </a:rPr>
              <a:t>j</a:t>
            </a:r>
            <a:r>
              <a:rPr sz="1800" b="1" spc="-2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</a:t>
            </a:r>
            <a:r>
              <a:rPr sz="1800" b="1" spc="-20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ro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ap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á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mu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nej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to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mí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20" dirty="0">
                <a:latin typeface="Arial"/>
                <a:cs typeface="Arial"/>
              </a:rPr>
              <a:t>!</a:t>
            </a:r>
            <a:r>
              <a:rPr sz="1800" b="1" spc="-15" dirty="0">
                <a:latin typeface="Arial"/>
                <a:cs typeface="Arial"/>
              </a:rPr>
              <a:t>”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gr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ó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nu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</a:t>
            </a:r>
            <a:r>
              <a:rPr sz="1800" b="1" dirty="0">
                <a:latin typeface="Arial"/>
                <a:cs typeface="Arial"/>
              </a:rPr>
              <a:t>¡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!</a:t>
            </a:r>
            <a:r>
              <a:rPr sz="1800" b="1" spc="-20" dirty="0">
                <a:latin typeface="Arial"/>
                <a:cs typeface="Arial"/>
              </a:rPr>
              <a:t>!</a:t>
            </a:r>
            <a:r>
              <a:rPr sz="1800" b="1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2125979"/>
            <a:ext cx="6668770" cy="7018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90" y="748212"/>
            <a:ext cx="58756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och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ob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orm</a:t>
            </a:r>
            <a:r>
              <a:rPr sz="1800" spc="-10" dirty="0">
                <a:latin typeface="Arial"/>
                <a:cs typeface="Arial"/>
              </a:rPr>
              <a:t>ir,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est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cup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ens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nt</a:t>
            </a:r>
            <a:r>
              <a:rPr sz="1800" spc="-5" dirty="0">
                <a:latin typeface="Arial"/>
                <a:cs typeface="Arial"/>
              </a:rPr>
              <a:t>ió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" y="2125980"/>
            <a:ext cx="6597650" cy="7018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050" y="1022532"/>
            <a:ext cx="55486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sí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erzas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Arial"/>
                <a:cs typeface="Arial"/>
              </a:rPr>
              <a:t>“¡</a:t>
            </a:r>
            <a:r>
              <a:rPr sz="1800" b="1" dirty="0">
                <a:latin typeface="Arial"/>
                <a:cs typeface="Arial"/>
              </a:rPr>
              <a:t>¡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5" dirty="0">
                <a:latin typeface="Arial"/>
                <a:cs typeface="Arial"/>
              </a:rPr>
              <a:t>ÁÁÁ</a:t>
            </a:r>
            <a:r>
              <a:rPr sz="1800" b="1" dirty="0">
                <a:latin typeface="Arial"/>
                <a:cs typeface="Arial"/>
              </a:rPr>
              <a:t>Á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!</a:t>
            </a:r>
            <a:r>
              <a:rPr sz="1800" b="1" spc="-20" dirty="0">
                <a:latin typeface="Arial"/>
                <a:cs typeface="Arial"/>
              </a:rPr>
              <a:t>!</a:t>
            </a:r>
            <a:r>
              <a:rPr sz="1800" b="1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" y="1835150"/>
            <a:ext cx="6597650" cy="730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790" y="473892"/>
            <a:ext cx="589724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Ent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mamá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cor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qu</a:t>
            </a:r>
            <a:r>
              <a:rPr sz="1800" dirty="0">
                <a:latin typeface="Arial"/>
                <a:cs typeface="Arial"/>
              </a:rPr>
              <a:t>é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asa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imó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Arial"/>
                <a:cs typeface="Arial"/>
              </a:rPr>
              <a:t>“</a:t>
            </a:r>
            <a:r>
              <a:rPr sz="1800" b="1" spc="-10" dirty="0">
                <a:latin typeface="Arial"/>
                <a:cs typeface="Arial"/>
              </a:rPr>
              <a:t>¡Q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NO,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NO,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O!</a:t>
            </a:r>
            <a:r>
              <a:rPr sz="1800" b="1" dirty="0">
                <a:latin typeface="Arial"/>
                <a:cs typeface="Arial"/>
              </a:rPr>
              <a:t>”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mamá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ns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cie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jit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ent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mun</a:t>
            </a:r>
            <a:r>
              <a:rPr sz="1800" spc="-15" dirty="0">
                <a:latin typeface="Arial"/>
                <a:cs typeface="Arial"/>
              </a:rPr>
              <a:t>do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PE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CO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EJO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sar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da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rme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cie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o”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2051050"/>
            <a:ext cx="6668770" cy="7092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469" y="611052"/>
            <a:ext cx="568515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í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ie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má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per-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esa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jit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ent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az</a:t>
            </a:r>
            <a:r>
              <a:rPr sz="1800" spc="-15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ate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tost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vió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5" dirty="0">
                <a:latin typeface="Arial"/>
                <a:cs typeface="Arial"/>
              </a:rPr>
              <a:t>ta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enfa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do: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5" dirty="0">
                <a:latin typeface="Arial"/>
                <a:cs typeface="Arial"/>
              </a:rPr>
              <a:t>¡¡</a:t>
            </a:r>
            <a:r>
              <a:rPr sz="1800" b="1" spc="-10" dirty="0">
                <a:latin typeface="Arial"/>
                <a:cs typeface="Arial"/>
              </a:rPr>
              <a:t>QU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Q</a:t>
            </a:r>
            <a:r>
              <a:rPr sz="1800" b="1" spc="-5" dirty="0">
                <a:latin typeface="Arial"/>
                <a:cs typeface="Arial"/>
              </a:rPr>
              <a:t>UI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30" dirty="0">
                <a:latin typeface="Arial"/>
                <a:cs typeface="Arial"/>
              </a:rPr>
              <a:t>!</a:t>
            </a:r>
            <a:r>
              <a:rPr sz="1800" b="1" spc="-20" dirty="0">
                <a:latin typeface="Arial"/>
                <a:cs typeface="Arial"/>
              </a:rPr>
              <a:t>!</a:t>
            </a:r>
            <a:r>
              <a:rPr sz="1800" b="1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" y="1979929"/>
            <a:ext cx="6597650" cy="716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7A4C84-9BB1-47BE-8F94-19C3D07DB417}"/>
</file>

<file path=customXml/itemProps2.xml><?xml version="1.0" encoding="utf-8"?>
<ds:datastoreItem xmlns:ds="http://schemas.openxmlformats.org/officeDocument/2006/customXml" ds:itemID="{995288A4-7C79-44C4-B5EE-414100DF8109}"/>
</file>

<file path=customXml/itemProps3.xml><?xml version="1.0" encoding="utf-8"?>
<ds:datastoreItem xmlns:ds="http://schemas.openxmlformats.org/officeDocument/2006/customXml" ds:itemID="{041796C7-4B06-4814-B438-D052376047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543</Words>
  <Application>Microsoft Office PowerPoint</Application>
  <PresentationFormat>Presentación en pantalla (4:3)</PresentationFormat>
  <Paragraphs>31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Segoe UI</vt:lpstr>
      <vt:lpstr>Times New Roman</vt:lpstr>
      <vt:lpstr>Trade Gothic LT Com Cn</vt:lpstr>
      <vt:lpstr>Office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CESAR MITMA ARIAS</cp:lastModifiedBy>
  <cp:revision>6</cp:revision>
  <dcterms:created xsi:type="dcterms:W3CDTF">2020-04-29T16:37:58Z</dcterms:created>
  <dcterms:modified xsi:type="dcterms:W3CDTF">2020-04-29T22:00:40Z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LastSaved">
    <vt:filetime>2020-04-29T00:00:00Z</vt:filetime>
  </property>
  <property fmtid="{D5CDD505-2E9C-101B-9397-08002B2CF9AE}" pid="4" name="ContentTypeId">
    <vt:lpwstr>0x010100A947FAE7E93BBA48AAE86D209588BA52</vt:lpwstr>
  </property>
</Properties>
</file>